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4098" r:id="rId1"/>
  </p:sldMasterIdLst>
  <p:notesMasterIdLst>
    <p:notesMasterId r:id="rId28"/>
  </p:notesMasterIdLst>
  <p:sldIdLst>
    <p:sldId id="2147482827" r:id="rId2"/>
    <p:sldId id="2147482919" r:id="rId3"/>
    <p:sldId id="2147482920" r:id="rId4"/>
    <p:sldId id="2147482921" r:id="rId5"/>
    <p:sldId id="2147482922" r:id="rId6"/>
    <p:sldId id="2147482927" r:id="rId7"/>
    <p:sldId id="2147482936" r:id="rId8"/>
    <p:sldId id="2147482924" r:id="rId9"/>
    <p:sldId id="2147482928" r:id="rId10"/>
    <p:sldId id="2147482930" r:id="rId11"/>
    <p:sldId id="2147482940" r:id="rId12"/>
    <p:sldId id="2147482941" r:id="rId13"/>
    <p:sldId id="2147482926" r:id="rId14"/>
    <p:sldId id="2147482938" r:id="rId15"/>
    <p:sldId id="2147482939" r:id="rId16"/>
    <p:sldId id="2147482933" r:id="rId17"/>
    <p:sldId id="2147482931" r:id="rId18"/>
    <p:sldId id="2147482932" r:id="rId19"/>
    <p:sldId id="2147482935" r:id="rId20"/>
    <p:sldId id="2147482944" r:id="rId21"/>
    <p:sldId id="2147482934" r:id="rId22"/>
    <p:sldId id="2147482942" r:id="rId23"/>
    <p:sldId id="2147482943" r:id="rId24"/>
    <p:sldId id="2147482937" r:id="rId25"/>
    <p:sldId id="2147482929" r:id="rId26"/>
    <p:sldId id="214748292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5263D4-73BA-4F88-8D6C-1C9C907E5202}">
          <p14:sldIdLst>
            <p14:sldId id="2147482827"/>
            <p14:sldId id="2147482919"/>
            <p14:sldId id="2147482920"/>
            <p14:sldId id="2147482921"/>
            <p14:sldId id="2147482922"/>
            <p14:sldId id="2147482927"/>
            <p14:sldId id="2147482936"/>
            <p14:sldId id="2147482924"/>
            <p14:sldId id="2147482928"/>
            <p14:sldId id="2147482930"/>
            <p14:sldId id="2147482940"/>
            <p14:sldId id="2147482941"/>
            <p14:sldId id="2147482926"/>
            <p14:sldId id="2147482938"/>
            <p14:sldId id="2147482939"/>
            <p14:sldId id="2147482933"/>
            <p14:sldId id="2147482931"/>
            <p14:sldId id="2147482932"/>
            <p14:sldId id="2147482935"/>
            <p14:sldId id="2147482944"/>
            <p14:sldId id="2147482934"/>
            <p14:sldId id="2147482942"/>
            <p14:sldId id="2147482943"/>
            <p14:sldId id="2147482937"/>
            <p14:sldId id="2147482929"/>
            <p14:sldId id="21474829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36C6"/>
    <a:srgbClr val="F4F3F5"/>
    <a:srgbClr val="000000"/>
    <a:srgbClr val="4F2BD3"/>
    <a:srgbClr val="770379"/>
    <a:srgbClr val="922ABA"/>
    <a:srgbClr val="FFFFFF"/>
    <a:srgbClr val="6C1CB2"/>
    <a:srgbClr val="33105A"/>
    <a:srgbClr val="996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53B36A-E64E-44BC-B690-532118AA4977}" v="98" dt="2025-06-03T02:53:20.5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882" autoAdjust="0"/>
  </p:normalViewPr>
  <p:slideViewPr>
    <p:cSldViewPr snapToGrid="0">
      <p:cViewPr varScale="1">
        <p:scale>
          <a:sx n="69" d="100"/>
          <a:sy n="69" d="100"/>
        </p:scale>
        <p:origin x="120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AC33-1ADE-3542-A5FF-45D908F98F9D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E74FF-B95A-3049-B6BA-741949CDE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3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77F0D-00FF-7AE9-8D20-066BF747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52C9B2-6D2C-2D27-0BDA-34D062989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6EEB2A-A47E-54B3-FE82-A499D2467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52BB2-5256-B3A0-D7BC-23DC5A8BCF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41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25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091F0-BEE5-0916-7880-61F2E9E7F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6ABD4A-F753-2856-1121-204A7A92C5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DABEC-BAED-EE1F-5AD6-272AA2335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828FD-9786-6986-A5F6-853E3ECD43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14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D5B27-130B-058B-3C55-AD2FF698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9A834D-FCCB-9720-98C8-0DA7796B0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F9B495-8B17-65D8-85E5-6470D32ED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83F9B-9F2B-DC34-3315-0CD98DE3E0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19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68C22-E2D9-965D-BEB5-1F55BC6B4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CE096F-3D7A-17EF-0102-8A46FA777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781F62-ABBA-7515-2AC3-CE8B06E32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0D0CC-3323-A4F8-EA04-663D42D57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7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58E39-0BEE-AECE-5094-FAA996CDA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D03F3D-CF10-F764-9810-BC49293898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4FCF6-7501-975A-A2AD-5FC7356A9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3B702-7E4D-634D-2F4D-C725E6EDE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34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1D73E-307D-922A-2FFD-D8F905B0C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53C3AB-778F-ACD1-75DB-9A576F9AA6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B3E49-A345-3FAE-E023-F664AA949D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9F640-2C6D-B626-123C-E25598EDC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78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B3D5E-7165-6131-5CC3-99505EB3E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E09E56-867C-77D2-2E4B-336EB48D5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97737-BC35-F003-6FF0-31BF02070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5F2C4-5274-1EC9-DC3B-BFCA8E557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85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1F90-707F-F844-D230-9A71E1633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785501-F415-3DC6-1CF3-FD6AF23F5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00A79-2B17-CF47-C62D-5067A0BF3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3A21A-5DA4-4A36-E64F-5AE53BB5B4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01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C7FCD-4326-FBA0-385F-9E8A91EF0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B9169E-2CD1-31E9-AA8D-794218EFE1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E99605-5F9F-38A9-787E-C10350EA4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3C616-F2C8-98A2-471F-4B9F3D1EC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42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A9A54-E2E2-6B08-69AB-F7883BF88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EA377-B4A1-FDB7-7881-17BC9B5FE4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E75573-2730-BEB3-030E-18C0C0B81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B8315-C569-456B-4D3E-882A8FF59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82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64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95D36-9EE3-8BC0-02E1-3CACE7AC2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71270-B674-F076-EBF8-9F0F18704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8876A6-B61E-C161-92BE-A24D12689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0913F-244E-1315-8CFA-FEABC0372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63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CBEB8-03E4-B3CC-F50E-B765DA6D6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744A1-938D-A299-E50A-F592E9B4A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31B67-EA7C-1D61-3BB8-531FB5525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8B7E8-D0EA-6BA5-9A17-C253AF3B3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61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6375A-7C51-5103-4B85-35C4AE486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9B084E-506E-DAD8-3F8C-2D77C5ED2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93730F-17AD-FECC-CD3B-3E46C3C73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BAE8BA-A25B-8588-BAF7-BECA0FEFE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56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5ECDF-131B-732F-30AA-2E69BCA2F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017D6-5694-254B-D17D-08D7CFD9A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1AF2B8-F58E-97DF-4696-6BC6AF16B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22ED2-334D-18C8-A5ED-D0E9AB0D5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37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32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68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875C3-562A-82A0-842D-FF8F7797C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C875B3-3F55-6551-6177-5AFB35D2D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531B63-0836-44C4-9AC5-3EE63517F8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CFD01-E849-AAA8-7A56-A5F527A1C7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3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8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31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1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D0620-9115-FDE0-2353-343DCDC7D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C6737-B12F-16FB-B52D-4451EC71B8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CA04EC-A991-E90D-24BB-B7CBDDA3D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9C45C-04DD-0843-BD1F-0EA81DBDE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6B17A-C6DF-E541-AEBD-D16B2194AA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081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14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3B596-4716-917C-E89A-0022C40F7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0D893E-08D1-A3D8-F5E3-DD154A254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91157-36BF-4AF9-5EF1-B9E91EF88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7E4FC-B30A-1FA5-8120-ACAF17890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6B17A-C6DF-E541-AEBD-D16B2194AA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98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E74FF-B95A-3049-B6BA-741949CDE0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3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bg>
      <p:bgPr>
        <a:gradFill flip="none" rotWithShape="1">
          <a:gsLst>
            <a:gs pos="0">
              <a:srgbClr val="1C005C"/>
            </a:gs>
            <a:gs pos="100000">
              <a:srgbClr val="06001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background with a purple light&#10;&#10;Description automatically generated">
            <a:extLst>
              <a:ext uri="{FF2B5EF4-FFF2-40B4-BE49-F238E27FC236}">
                <a16:creationId xmlns:a16="http://schemas.microsoft.com/office/drawing/2014/main" id="{595CCEFC-01D7-FB1A-3C81-8E195B8D0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19278" y="1561555"/>
            <a:ext cx="6945086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088F375-4E21-F14D-FF9C-1B7E08C279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171" y="2189877"/>
            <a:ext cx="6367270" cy="192360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ts val="7500"/>
              </a:lnSpc>
              <a:spcBef>
                <a:spcPct val="0"/>
              </a:spcBef>
              <a:buNone/>
              <a:defRPr lang="en-US" sz="6600" b="1" kern="1200" cap="none" spc="0" baseline="0" dirty="0">
                <a:ln w="3175"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1000">
                      <a:schemeClr val="accent5"/>
                    </a:gs>
                    <a:gs pos="56000">
                      <a:srgbClr val="E76BC7"/>
                    </a:gs>
                    <a:gs pos="25000">
                      <a:schemeClr val="accent2"/>
                    </a:gs>
                  </a:gsLst>
                  <a:lin ang="3600000" scaled="0"/>
                  <a:tileRect/>
                </a:gra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1029BF0-5368-F2F6-C1A8-095C0A922E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4345640"/>
            <a:ext cx="5430837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pic>
        <p:nvPicPr>
          <p:cNvPr id="6" name="Picture 5" descr="A purple toy in the air&#10;&#10;Description automatically generated">
            <a:extLst>
              <a:ext uri="{FF2B5EF4-FFF2-40B4-BE49-F238E27FC236}">
                <a16:creationId xmlns:a16="http://schemas.microsoft.com/office/drawing/2014/main" id="{9082889B-B0B8-ACC9-C383-84CB6C0E7B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311271"/>
            <a:ext cx="7772400" cy="43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3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text/image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0257E40E-205B-C109-04B9-EF508F0DD0C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ltGray">
          <a:xfrm>
            <a:off x="6091937" y="0"/>
            <a:ext cx="6100062" cy="6858000"/>
          </a:xfrm>
          <a:solidFill>
            <a:schemeClr val="bg2"/>
          </a:solidFill>
        </p:spPr>
        <p:txBody>
          <a:bodyPr lIns="0" tIns="0" rIns="0" bIns="73152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200" b="0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Drag &amp; drop your photo here or </a:t>
            </a:r>
            <a:br>
              <a:rPr lang="en-US"/>
            </a:br>
            <a:r>
              <a:rPr lang="en-US"/>
              <a:t>click or tap icon below to insert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7E9B776-182E-0348-2AFB-347C82C5B2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005320"/>
            <a:ext cx="4158362" cy="1231106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9F4D9FE-8334-7CCD-94BA-0B23619EB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3483575"/>
            <a:ext cx="4162425" cy="553998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pretium</a:t>
            </a:r>
            <a:r>
              <a:rPr lang="en-US"/>
              <a:t>, </a:t>
            </a:r>
            <a:r>
              <a:rPr lang="en-US" err="1"/>
              <a:t>turpis</a:t>
            </a:r>
            <a:r>
              <a:rPr lang="en-US"/>
              <a:t> vel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non </a:t>
            </a:r>
            <a:r>
              <a:rPr lang="en-US" err="1"/>
              <a:t>commodo</a:t>
            </a:r>
            <a:r>
              <a:rPr lang="en-US"/>
              <a:t> dui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59FB8-4B54-B09E-F9A4-D2926CA10F4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25400" cap="flat"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6000000" scaled="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271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7C891-C479-29C7-E37D-950D882AB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066606" y="2066984"/>
            <a:ext cx="6857624" cy="2724411"/>
          </a:xfrm>
          <a:prstGeom prst="rect">
            <a:avLst/>
          </a:prstGeom>
          <a:effectLst>
            <a:outerShdw blurRad="952500" dist="444500" dir="4080000" algn="r" rotWithShape="0">
              <a:schemeClr val="accent2">
                <a:alpha val="20000"/>
              </a:schemeClr>
            </a:outerShdw>
          </a:effectLst>
        </p:spPr>
      </p:pic>
      <p:pic>
        <p:nvPicPr>
          <p:cNvPr id="9" name="Picture 8" descr="A purple and black wave&#10;&#10;Description automatically generated">
            <a:extLst>
              <a:ext uri="{FF2B5EF4-FFF2-40B4-BE49-F238E27FC236}">
                <a16:creationId xmlns:a16="http://schemas.microsoft.com/office/drawing/2014/main" id="{16A2E83B-0903-4D5C-CECA-292176CCB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300894" y="2300504"/>
            <a:ext cx="6857625" cy="2255839"/>
          </a:xfrm>
          <a:prstGeom prst="rect">
            <a:avLst/>
          </a:prstGeom>
        </p:spPr>
      </p:pic>
      <p:pic>
        <p:nvPicPr>
          <p:cNvPr id="11" name="Picture 10" descr="A black and purple wave&#10;&#10;Description automatically generated">
            <a:extLst>
              <a:ext uri="{FF2B5EF4-FFF2-40B4-BE49-F238E27FC236}">
                <a16:creationId xmlns:a16="http://schemas.microsoft.com/office/drawing/2014/main" id="{070343CE-181A-3CA6-F6D8-958816B2CC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178171" y="2178167"/>
            <a:ext cx="6857625" cy="2501282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E57FBE1-0B96-B01A-E10B-82264F460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7395" y="2461881"/>
            <a:ext cx="4158362" cy="125279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E87B1D5-4E73-46D1-72DE-AE7A7E8F53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77395" y="3947633"/>
            <a:ext cx="4158362" cy="553998"/>
          </a:xfrm>
        </p:spPr>
        <p:txBody>
          <a:bodyPr/>
          <a:lstStyle>
            <a:lvl1pPr marL="0" indent="0">
              <a:buNone/>
              <a:defRPr sz="12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pretium</a:t>
            </a:r>
            <a:r>
              <a:rPr lang="en-US"/>
              <a:t>, </a:t>
            </a:r>
            <a:r>
              <a:rPr lang="en-US" err="1"/>
              <a:t>turpis</a:t>
            </a:r>
            <a:r>
              <a:rPr lang="en-US"/>
              <a:t> vel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non </a:t>
            </a:r>
            <a:r>
              <a:rPr lang="en-US" err="1"/>
              <a:t>commodo</a:t>
            </a:r>
            <a:r>
              <a:rPr lang="en-US"/>
              <a:t> dui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diam.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100D46A-2866-B193-6086-DEEB653E7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605576" y="1079344"/>
            <a:ext cx="4812073" cy="4720940"/>
          </a:xfrm>
          <a:prstGeom prst="roundRect">
            <a:avLst>
              <a:gd name="adj" fmla="val 1979"/>
            </a:avLst>
          </a:prstGeom>
          <a:solidFill>
            <a:schemeClr val="tx2"/>
          </a:solidFill>
          <a:ln w="25400" cap="flat" cmpd="sng" algn="ctr">
            <a:gradFill>
              <a:gsLst>
                <a:gs pos="0">
                  <a:schemeClr val="accent5"/>
                </a:gs>
                <a:gs pos="100000">
                  <a:schemeClr val="accent1"/>
                </a:gs>
              </a:gsLst>
              <a:lin ang="3600000" scaled="0"/>
            </a:gradFill>
            <a:prstDash val="solid"/>
          </a:ln>
          <a:effectLst>
            <a:outerShdw blurRad="952500" dist="444500" dir="2700000" algn="tl" rotWithShape="0">
              <a:schemeClr val="accent2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182856" tIns="91428" rIns="182856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28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9D6AC7-BB0F-1B91-6ACC-FF3732BFDA4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733485" y="1213188"/>
            <a:ext cx="4556255" cy="4451720"/>
          </a:xfrm>
          <a:solidFill>
            <a:schemeClr val="tx2"/>
          </a:solidFill>
        </p:spPr>
        <p:txBody>
          <a:bodyPr lIns="0" tIns="0" rIns="0" bIns="73152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200" b="0" kern="1200" spc="0" baseline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Drag &amp; drop your photo here or </a:t>
            </a:r>
            <a:br>
              <a:rPr lang="en-US"/>
            </a:br>
            <a:r>
              <a:rPr lang="en-US"/>
              <a:t>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4137962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FC59-FB1C-7F65-68F4-B1CD3C08A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A627400-D089-7447-864B-77479EBD4214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BB8C20-7A20-11E2-3141-6DACDEA75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ACE531-2FE7-1449-9EEA-A972806695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FD9D82C-5B87-581A-BFBC-55501E76B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.NET Conf 2023</a:t>
            </a:r>
          </a:p>
        </p:txBody>
      </p:sp>
    </p:spTree>
    <p:extLst>
      <p:ext uri="{BB962C8B-B14F-4D97-AF65-F5344CB8AC3E}">
        <p14:creationId xmlns:p14="http://schemas.microsoft.com/office/powerpoint/2010/main" val="346896383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810EC-A5E8-2E46-AB03-8D03FBCC2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37B7947-D01D-0D80-4D05-91B73417C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0A627400-D089-7447-864B-77479EBD4214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2EA173-C57F-418C-49F2-9EEF05446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ACE531-2FE7-1449-9EEA-A972806695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99165E5-AE83-19EB-66D2-5DE226EA6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.NET Conf 2023</a:t>
            </a:r>
          </a:p>
        </p:txBody>
      </p:sp>
    </p:spTree>
    <p:extLst>
      <p:ext uri="{BB962C8B-B14F-4D97-AF65-F5344CB8AC3E}">
        <p14:creationId xmlns:p14="http://schemas.microsoft.com/office/powerpoint/2010/main" val="11600545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ag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CE840CE-CFC4-0235-B753-542578BEDB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225" y="2921000"/>
            <a:ext cx="5607937" cy="627830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8000" spc="-300" dirty="0">
                <a:gradFill flip="none" rotWithShape="1">
                  <a:gsLst>
                    <a:gs pos="100000">
                      <a:schemeClr val="accent3"/>
                    </a:gs>
                    <a:gs pos="1000">
                      <a:schemeClr val="accent5"/>
                    </a:gs>
                    <a:gs pos="56000">
                      <a:srgbClr val="E76BC7"/>
                    </a:gs>
                    <a:gs pos="20000">
                      <a:schemeClr val="accent2"/>
                    </a:gs>
                  </a:gsLst>
                  <a:lin ang="10800000" scaled="1"/>
                  <a:tileRect/>
                </a:gradFill>
              </a:defRPr>
            </a:lvl1pPr>
          </a:lstStyle>
          <a:p>
            <a:pPr lvl="0">
              <a:lnSpc>
                <a:spcPts val="7500"/>
              </a:lnSpc>
            </a:pPr>
            <a:r>
              <a:rPr lang="en-US"/>
              <a:t>00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3CD4778-3D54-21D5-5F8D-BA9E3A592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3713931"/>
            <a:ext cx="5430837" cy="492443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5" name="Picture 4" descr="A cartoon toy in a blue object&#10;&#10;Description automatically generated">
            <a:extLst>
              <a:ext uri="{FF2B5EF4-FFF2-40B4-BE49-F238E27FC236}">
                <a16:creationId xmlns:a16="http://schemas.microsoft.com/office/drawing/2014/main" id="{6226F2F7-43B4-00EF-A7C3-22F7253C0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578" y="5226909"/>
            <a:ext cx="10777450" cy="39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094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sky with white dots&#10;&#10;Description automatically generated">
            <a:extLst>
              <a:ext uri="{FF2B5EF4-FFF2-40B4-BE49-F238E27FC236}">
                <a16:creationId xmlns:a16="http://schemas.microsoft.com/office/drawing/2014/main" id="{1DE2855E-F817-FA25-F032-9168B4343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088F375-4E21-F14D-FF9C-1B7E08C279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2171" y="1786397"/>
            <a:ext cx="6367270" cy="192360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742" rtl="0" eaLnBrk="1" latinLnBrk="0" hangingPunct="1">
              <a:lnSpc>
                <a:spcPts val="7500"/>
              </a:lnSpc>
              <a:spcBef>
                <a:spcPct val="0"/>
              </a:spcBef>
              <a:buNone/>
              <a:defRPr lang="en-US" sz="6600" b="1" kern="1200" cap="none" spc="0" baseline="0" dirty="0">
                <a:ln w="3175">
                  <a:noFill/>
                </a:ln>
                <a:gradFill flip="none" rotWithShape="1">
                  <a:gsLst>
                    <a:gs pos="100000">
                      <a:schemeClr val="accent3"/>
                    </a:gs>
                    <a:gs pos="1000">
                      <a:schemeClr val="accent5"/>
                    </a:gs>
                    <a:gs pos="56000">
                      <a:srgbClr val="E76BC7"/>
                    </a:gs>
                    <a:gs pos="25000">
                      <a:schemeClr val="accent2"/>
                    </a:gs>
                  </a:gsLst>
                  <a:lin ang="3600000" scaled="0"/>
                  <a:tileRect/>
                </a:gra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1029BF0-5368-F2F6-C1A8-095C0A922E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171" y="3942160"/>
            <a:ext cx="5430837" cy="30777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336FA-13C0-7DD8-359C-CFADEAE6E5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4611829"/>
            <a:ext cx="12191999" cy="2250388"/>
          </a:xfrm>
          <a:prstGeom prst="rect">
            <a:avLst/>
          </a:prstGeom>
          <a:effectLst>
            <a:outerShdw blurRad="952500" dist="444500" dir="14880000" algn="r" rotWithShape="0">
              <a:schemeClr val="accent2">
                <a:alpha val="20000"/>
              </a:schemeClr>
            </a:outerShdw>
          </a:effectLst>
        </p:spPr>
      </p:pic>
      <p:pic>
        <p:nvPicPr>
          <p:cNvPr id="3" name="Picture 2" descr="A purple and black wave&#10;&#10;Description automatically generated">
            <a:extLst>
              <a:ext uri="{FF2B5EF4-FFF2-40B4-BE49-F238E27FC236}">
                <a16:creationId xmlns:a16="http://schemas.microsoft.com/office/drawing/2014/main" id="{1206A757-990B-C2E8-B748-187A5CD051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998874"/>
            <a:ext cx="12192000" cy="1863343"/>
          </a:xfrm>
          <a:prstGeom prst="rect">
            <a:avLst/>
          </a:prstGeom>
        </p:spPr>
      </p:pic>
      <p:pic>
        <p:nvPicPr>
          <p:cNvPr id="5" name="Picture 4" descr="A black and purple wave&#10;&#10;Description automatically generated">
            <a:extLst>
              <a:ext uri="{FF2B5EF4-FFF2-40B4-BE49-F238E27FC236}">
                <a16:creationId xmlns:a16="http://schemas.microsoft.com/office/drawing/2014/main" id="{74DBCD47-E471-F5D3-9650-1C90E4C02F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796136"/>
            <a:ext cx="12192000" cy="206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39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ag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CE840CE-CFC4-0235-B753-542578BEDB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225" y="2921000"/>
            <a:ext cx="5607937" cy="627830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8000" spc="-300" dirty="0">
                <a:gradFill flip="none" rotWithShape="1">
                  <a:gsLst>
                    <a:gs pos="100000">
                      <a:schemeClr val="accent3"/>
                    </a:gs>
                    <a:gs pos="1000">
                      <a:schemeClr val="accent5"/>
                    </a:gs>
                    <a:gs pos="56000">
                      <a:srgbClr val="E76BC7"/>
                    </a:gs>
                    <a:gs pos="20000">
                      <a:schemeClr val="accent2"/>
                    </a:gs>
                  </a:gsLst>
                  <a:lin ang="10800000" scaled="1"/>
                  <a:tileRect/>
                </a:gradFill>
              </a:defRPr>
            </a:lvl1pPr>
          </a:lstStyle>
          <a:p>
            <a:pPr lvl="0">
              <a:lnSpc>
                <a:spcPts val="7500"/>
              </a:lnSpc>
            </a:pPr>
            <a:r>
              <a:rPr lang="en-US"/>
              <a:t>00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3CD4778-3D54-21D5-5F8D-BA9E3A5927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3713931"/>
            <a:ext cx="5430837" cy="492443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7FF623-281C-DCB9-68A5-D0EA81B5E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80000" y="1239739"/>
            <a:ext cx="6857624" cy="4378904"/>
          </a:xfrm>
          <a:prstGeom prst="rect">
            <a:avLst/>
          </a:prstGeom>
          <a:effectLst>
            <a:outerShdw blurRad="952500" dist="444500" dir="9720000" algn="r" rotWithShape="0">
              <a:schemeClr val="accent2">
                <a:alpha val="20000"/>
              </a:schemeClr>
            </a:outerShdw>
          </a:effectLst>
        </p:spPr>
      </p:pic>
      <p:pic>
        <p:nvPicPr>
          <p:cNvPr id="3" name="Picture 2" descr="A purple and black wave&#10;&#10;Description automatically generated">
            <a:extLst>
              <a:ext uri="{FF2B5EF4-FFF2-40B4-BE49-F238E27FC236}">
                <a16:creationId xmlns:a16="http://schemas.microsoft.com/office/drawing/2014/main" id="{4FE79D44-3C25-3C6B-C741-B7C5D4ED9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56563" y="1615537"/>
            <a:ext cx="6857625" cy="3625775"/>
          </a:xfrm>
          <a:prstGeom prst="rect">
            <a:avLst/>
          </a:prstGeom>
        </p:spPr>
      </p:pic>
      <p:pic>
        <p:nvPicPr>
          <p:cNvPr id="4" name="Picture 3" descr="A black and purple wave&#10;&#10;Description automatically generated">
            <a:extLst>
              <a:ext uri="{FF2B5EF4-FFF2-40B4-BE49-F238E27FC236}">
                <a16:creationId xmlns:a16="http://schemas.microsoft.com/office/drawing/2014/main" id="{E4E017C2-8FE4-B875-1D81-39C4F954AF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9314" y="1418672"/>
            <a:ext cx="6857625" cy="402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745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ge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3F13A49-DB6F-8E43-97EC-EBA0B2B6B00C}"/>
              </a:ext>
            </a:extLst>
          </p:cNvPr>
          <p:cNvSpPr/>
          <p:nvPr userDrawn="1"/>
        </p:nvSpPr>
        <p:spPr bwMode="auto">
          <a:xfrm>
            <a:off x="8537743" y="3108279"/>
            <a:ext cx="3524951" cy="3524951"/>
          </a:xfrm>
          <a:prstGeom prst="ellipse">
            <a:avLst/>
          </a:prstGeom>
          <a:gradFill flip="none" rotWithShape="1">
            <a:gsLst>
              <a:gs pos="61000">
                <a:srgbClr val="1C0851"/>
              </a:gs>
              <a:gs pos="100000">
                <a:schemeClr val="tx2">
                  <a:alpha val="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B05FDF-BE6E-0BA7-29A3-6A98DAD6C809}"/>
              </a:ext>
            </a:extLst>
          </p:cNvPr>
          <p:cNvSpPr/>
          <p:nvPr userDrawn="1"/>
        </p:nvSpPr>
        <p:spPr bwMode="auto">
          <a:xfrm>
            <a:off x="7934319" y="2696977"/>
            <a:ext cx="662924" cy="662924"/>
          </a:xfrm>
          <a:prstGeom prst="ellipse">
            <a:avLst/>
          </a:prstGeom>
          <a:gradFill flip="none" rotWithShape="1">
            <a:gsLst>
              <a:gs pos="61000">
                <a:srgbClr val="1C0851"/>
              </a:gs>
              <a:gs pos="100000">
                <a:schemeClr val="tx2">
                  <a:alpha val="0"/>
                </a:schemeClr>
              </a:gs>
              <a:gs pos="0">
                <a:schemeClr val="accent5"/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C47193-FD15-BB71-ABD8-2C520C46E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225" y="2921000"/>
            <a:ext cx="5607937" cy="627830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8000" spc="-300" dirty="0">
                <a:gradFill flip="none" rotWithShape="1">
                  <a:gsLst>
                    <a:gs pos="100000">
                      <a:schemeClr val="accent3"/>
                    </a:gs>
                    <a:gs pos="1000">
                      <a:schemeClr val="accent5"/>
                    </a:gs>
                    <a:gs pos="56000">
                      <a:srgbClr val="E76BC7"/>
                    </a:gs>
                    <a:gs pos="20000">
                      <a:schemeClr val="accent2"/>
                    </a:gs>
                  </a:gsLst>
                  <a:lin ang="10800000" scaled="1"/>
                  <a:tileRect/>
                </a:gradFill>
              </a:defRPr>
            </a:lvl1pPr>
          </a:lstStyle>
          <a:p>
            <a:pPr lvl="0">
              <a:lnSpc>
                <a:spcPts val="7500"/>
              </a:lnSpc>
            </a:pPr>
            <a:r>
              <a:rPr lang="en-US"/>
              <a:t>00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401F6AB-ADC7-EA2D-043A-924C283923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3713931"/>
            <a:ext cx="5430837" cy="492443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22227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age 10">
    <p:bg>
      <p:bgPr>
        <a:gradFill>
          <a:gsLst>
            <a:gs pos="84000">
              <a:srgbClr val="371A97"/>
            </a:gs>
            <a:gs pos="36000">
              <a:schemeClr val="tx2"/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3F13A49-DB6F-8E43-97EC-EBA0B2B6B00C}"/>
              </a:ext>
            </a:extLst>
          </p:cNvPr>
          <p:cNvSpPr/>
          <p:nvPr userDrawn="1"/>
        </p:nvSpPr>
        <p:spPr bwMode="auto">
          <a:xfrm rot="11330715">
            <a:off x="8124869" y="478652"/>
            <a:ext cx="2655915" cy="2655915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73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C468FA-D70F-F6BF-3559-CB139D14AE12}"/>
              </a:ext>
            </a:extLst>
          </p:cNvPr>
          <p:cNvSpPr/>
          <p:nvPr userDrawn="1"/>
        </p:nvSpPr>
        <p:spPr bwMode="auto">
          <a:xfrm rot="11330715">
            <a:off x="10780784" y="478652"/>
            <a:ext cx="840990" cy="840990"/>
          </a:xfrm>
          <a:prstGeom prst="ellipse">
            <a:avLst/>
          </a:prstGeom>
          <a:gradFill flip="none" rotWithShape="1">
            <a:gsLst>
              <a:gs pos="75000">
                <a:schemeClr val="tx2"/>
              </a:gs>
              <a:gs pos="100000">
                <a:schemeClr val="tx2">
                  <a:alpha val="0"/>
                </a:schemeClr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7E176E-60E8-AED6-6B8D-93B5758896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225" y="2921000"/>
            <a:ext cx="5607937" cy="627830"/>
          </a:xfrm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US" sz="8000" spc="-300" dirty="0">
                <a:gradFill flip="none" rotWithShape="1">
                  <a:gsLst>
                    <a:gs pos="100000">
                      <a:schemeClr val="accent3"/>
                    </a:gs>
                    <a:gs pos="1000">
                      <a:schemeClr val="accent5"/>
                    </a:gs>
                    <a:gs pos="56000">
                      <a:srgbClr val="E76BC7"/>
                    </a:gs>
                    <a:gs pos="20000">
                      <a:schemeClr val="accent2"/>
                    </a:gs>
                  </a:gsLst>
                  <a:lin ang="10800000" scaled="1"/>
                  <a:tileRect/>
                </a:gradFill>
              </a:defRPr>
            </a:lvl1pPr>
          </a:lstStyle>
          <a:p>
            <a:pPr lvl="0">
              <a:lnSpc>
                <a:spcPts val="7500"/>
              </a:lnSpc>
            </a:pPr>
            <a:r>
              <a:rPr lang="en-US"/>
              <a:t>00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4D8912-9187-5EEA-19B6-CEB9AF11F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613" y="3713931"/>
            <a:ext cx="5430837" cy="492443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53096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entence -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E601496-DC71-36E8-19DE-911D4632C0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740" y="422028"/>
            <a:ext cx="11018520" cy="61555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29051716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2 icons in box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6A9A032E-1B9D-C9EE-CEE4-785436F13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1936375" y="1710159"/>
            <a:ext cx="8319248" cy="3510979"/>
          </a:xfrm>
          <a:prstGeom prst="roundRect">
            <a:avLst>
              <a:gd name="adj" fmla="val 1979"/>
            </a:avLst>
          </a:prstGeom>
          <a:solidFill>
            <a:schemeClr val="tx2"/>
          </a:solidFill>
          <a:ln w="25400" cap="flat" cmpd="sng" algn="ctr">
            <a:gradFill>
              <a:gsLst>
                <a:gs pos="0">
                  <a:srgbClr val="C03BC4"/>
                </a:gs>
                <a:gs pos="80000">
                  <a:srgbClr val="6C1CB2"/>
                </a:gs>
              </a:gsLst>
              <a:lin ang="5400000" scaled="1"/>
            </a:gradFill>
            <a:prstDash val="solid"/>
          </a:ln>
          <a:effectLst>
            <a:outerShdw blurRad="952500" dist="444500" dir="2700000" algn="tl" rotWithShape="0">
              <a:schemeClr val="accent2">
                <a:alpha val="20000"/>
              </a:schemeClr>
            </a:outerShdw>
          </a:effectLst>
        </p:spPr>
        <p:txBody>
          <a:bodyPr rot="0" spcFirstLastPara="0" vertOverflow="overflow" horzOverflow="overflow" vert="horz" wrap="square" lIns="182856" tIns="91428" rIns="182856" bIns="14628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286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kern="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F117E8-A1CD-A9F6-E3DE-1B78686B295A}"/>
              </a:ext>
            </a:extLst>
          </p:cNvPr>
          <p:cNvSpPr/>
          <p:nvPr userDrawn="1"/>
        </p:nvSpPr>
        <p:spPr bwMode="auto">
          <a:xfrm>
            <a:off x="3561068" y="1267428"/>
            <a:ext cx="5069865" cy="885463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2D5AF-D3EE-9FE9-17CA-38F79C0991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1068" y="1404445"/>
            <a:ext cx="5069865" cy="55399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Lorem ipsum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9E46301-3A68-CC3E-45CC-818C41F583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49066" y="3813751"/>
            <a:ext cx="2313432" cy="276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4213C95-8A35-2CB3-F9F8-DBC451E987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3299" y="3813751"/>
            <a:ext cx="2313432" cy="27699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2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DC51A284-1F5A-46A4-95C5-30A56FCDD0CD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905803" y="2777768"/>
            <a:ext cx="799959" cy="799959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r>
              <a:rPr lang="en-US"/>
              <a:t>Insert icon</a:t>
            </a:r>
          </a:p>
        </p:txBody>
      </p:sp>
      <p:sp>
        <p:nvSpPr>
          <p:cNvPr id="2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AA739A0C-36E3-AB87-8A19-5A11C7A3E05A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500036" y="2777768"/>
            <a:ext cx="799959" cy="799959"/>
          </a:xfrm>
          <a:prstGeom prst="ellipse">
            <a:avLst/>
          </a:prstGeom>
          <a:solidFill>
            <a:schemeClr val="tx2"/>
          </a:soli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r>
              <a:rPr lang="en-US"/>
              <a:t>Insert icon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649CC73-6D82-2D2D-4329-F87EB58073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154" y="5186762"/>
            <a:ext cx="595448" cy="59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8635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/non-bulleted text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0677" y="1349155"/>
            <a:ext cx="4534378" cy="1107996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12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>
                <a:solidFill>
                  <a:schemeClr val="tx1"/>
                </a:solidFill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sz="1600" b="0">
                <a:solidFill>
                  <a:schemeClr val="tx1"/>
                </a:solidFill>
              </a:defRPr>
            </a:lvl3pPr>
            <a:lvl4pPr marL="652462" indent="0">
              <a:buFont typeface="Wingdings" panose="05000000000000000000" pitchFamily="2" charset="2"/>
              <a:buNone/>
              <a:defRPr sz="1400" b="0">
                <a:solidFill>
                  <a:schemeClr val="tx1"/>
                </a:solidFill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pretium</a:t>
            </a:r>
            <a:r>
              <a:rPr lang="en-US"/>
              <a:t>, </a:t>
            </a:r>
            <a:r>
              <a:rPr lang="en-US" err="1"/>
              <a:t>turpis</a:t>
            </a:r>
            <a:r>
              <a:rPr lang="en-US"/>
              <a:t> vel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non </a:t>
            </a:r>
            <a:r>
              <a:rPr lang="en-US" err="1"/>
              <a:t>commodo</a:t>
            </a:r>
            <a:r>
              <a:rPr lang="en-US"/>
              <a:t> dui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diam.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ac </a:t>
            </a:r>
            <a:r>
              <a:rPr lang="en-US" err="1"/>
              <a:t>feugiat</a:t>
            </a:r>
            <a:r>
              <a:rPr lang="en-US"/>
              <a:t>. Maecenas ac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, </a:t>
            </a:r>
            <a:r>
              <a:rPr lang="en-US" err="1"/>
              <a:t>placerat</a:t>
            </a:r>
            <a:r>
              <a:rPr lang="en-US"/>
              <a:t> eros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ante. </a:t>
            </a:r>
            <a:r>
              <a:rPr lang="en-US" err="1"/>
              <a:t>Aliquam</a:t>
            </a:r>
            <a:r>
              <a:rPr lang="en-US"/>
              <a:t> id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, non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0290" y="1349155"/>
            <a:ext cx="4534378" cy="1107996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12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>
                <a:solidFill>
                  <a:schemeClr val="tx1"/>
                </a:solidFill>
              </a:defRPr>
            </a:lvl2pPr>
            <a:lvl3pPr marL="450850" indent="0">
              <a:buFont typeface="Wingdings" panose="05000000000000000000" pitchFamily="2" charset="2"/>
              <a:buNone/>
              <a:tabLst/>
              <a:defRPr sz="1600" b="0">
                <a:solidFill>
                  <a:schemeClr val="tx1"/>
                </a:solidFill>
              </a:defRPr>
            </a:lvl3pPr>
            <a:lvl4pPr marL="652462" indent="0">
              <a:buFont typeface="Wingdings" panose="05000000000000000000" pitchFamily="2" charset="2"/>
              <a:buNone/>
              <a:defRPr sz="1400" b="0">
                <a:solidFill>
                  <a:schemeClr val="tx1"/>
                </a:solidFill>
              </a:defRPr>
            </a:lvl4pPr>
            <a:lvl5pPr marL="854075" indent="0">
              <a:buFont typeface="Wingdings" panose="05000000000000000000" pitchFamily="2" charset="2"/>
              <a:buNone/>
              <a:tabLst/>
              <a:defRPr sz="14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</a:t>
            </a:r>
            <a:r>
              <a:rPr lang="en-US" err="1"/>
              <a:t>pretium</a:t>
            </a:r>
            <a:r>
              <a:rPr lang="en-US"/>
              <a:t>, </a:t>
            </a:r>
            <a:r>
              <a:rPr lang="en-US" err="1"/>
              <a:t>turpis</a:t>
            </a:r>
            <a:r>
              <a:rPr lang="en-US"/>
              <a:t> vel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,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, non </a:t>
            </a:r>
            <a:r>
              <a:rPr lang="en-US" err="1"/>
              <a:t>commodo</a:t>
            </a:r>
            <a:r>
              <a:rPr lang="en-US"/>
              <a:t> dui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diam.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ac </a:t>
            </a:r>
            <a:r>
              <a:rPr lang="en-US" err="1"/>
              <a:t>feugiat</a:t>
            </a:r>
            <a:r>
              <a:rPr lang="en-US"/>
              <a:t>. Maecenas ac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pretium</a:t>
            </a:r>
            <a:r>
              <a:rPr lang="en-US"/>
              <a:t>, </a:t>
            </a:r>
            <a:r>
              <a:rPr lang="en-US" err="1"/>
              <a:t>placerat</a:t>
            </a:r>
            <a:r>
              <a:rPr lang="en-US"/>
              <a:t> eros </a:t>
            </a:r>
            <a:r>
              <a:rPr lang="en-US" err="1"/>
              <a:t>quis</a:t>
            </a:r>
            <a:r>
              <a:rPr lang="en-US"/>
              <a:t>, </a:t>
            </a:r>
            <a:r>
              <a:rPr lang="en-US" err="1"/>
              <a:t>viverra</a:t>
            </a:r>
            <a:r>
              <a:rPr lang="en-US"/>
              <a:t> ante. </a:t>
            </a:r>
            <a:r>
              <a:rPr lang="en-US" err="1"/>
              <a:t>Aliquam</a:t>
            </a:r>
            <a:r>
              <a:rPr lang="en-US"/>
              <a:t> id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. </a:t>
            </a:r>
            <a:r>
              <a:rPr lang="en-US" err="1"/>
              <a:t>Aliquam</a:t>
            </a:r>
            <a:r>
              <a:rPr lang="en-US"/>
              <a:t> at </a:t>
            </a:r>
            <a:r>
              <a:rPr lang="en-US" err="1"/>
              <a:t>placerat</a:t>
            </a:r>
            <a:r>
              <a:rPr lang="en-US"/>
              <a:t> </a:t>
            </a:r>
            <a:r>
              <a:rPr lang="en-US" err="1"/>
              <a:t>lacus</a:t>
            </a:r>
            <a:r>
              <a:rPr lang="en-US"/>
              <a:t>, non </a:t>
            </a:r>
            <a:r>
              <a:rPr lang="en-US" err="1"/>
              <a:t>hendrerit</a:t>
            </a:r>
            <a:r>
              <a:rPr lang="en-US"/>
              <a:t> </a:t>
            </a:r>
            <a:r>
              <a:rPr lang="en-US" err="1"/>
              <a:t>risus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</a:t>
            </a:r>
            <a:r>
              <a:rPr lang="en-US" err="1"/>
              <a:t>ultricies</a:t>
            </a:r>
            <a:r>
              <a:rPr lang="en-US"/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216C89-6288-1837-380D-40C433A403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677" y="422028"/>
            <a:ext cx="11018520" cy="5539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Lorem ipsum dolor sit</a:t>
            </a:r>
          </a:p>
        </p:txBody>
      </p:sp>
    </p:spTree>
    <p:extLst>
      <p:ext uri="{BB962C8B-B14F-4D97-AF65-F5344CB8AC3E}">
        <p14:creationId xmlns:p14="http://schemas.microsoft.com/office/powerpoint/2010/main" val="28696868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296" y="2125629"/>
            <a:ext cx="5443720" cy="123110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75296" y="3597951"/>
            <a:ext cx="5443722" cy="11633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A02B7-CC81-F385-DEFB-1A22DFA03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37" y="512466"/>
            <a:ext cx="11069326" cy="583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30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8" r:id="rId2"/>
    <p:sldLayoutId id="2147484101" r:id="rId3"/>
    <p:sldLayoutId id="2147484103" r:id="rId4"/>
    <p:sldLayoutId id="2147484110" r:id="rId5"/>
    <p:sldLayoutId id="2147484112" r:id="rId6"/>
    <p:sldLayoutId id="2147484120" r:id="rId7"/>
    <p:sldLayoutId id="2147484134" r:id="rId8"/>
    <p:sldLayoutId id="2147484152" r:id="rId9"/>
    <p:sldLayoutId id="2147484163" r:id="rId10"/>
    <p:sldLayoutId id="2147484172" r:id="rId11"/>
    <p:sldLayoutId id="2147484212" r:id="rId12"/>
    <p:sldLayoutId id="2147484213" r:id="rId13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4000" b="1" kern="1200" cap="none" spc="0" baseline="0" dirty="0" smtClean="0">
          <a:ln w="3175">
            <a:noFill/>
          </a:ln>
          <a:solidFill>
            <a:schemeClr val="bg1"/>
          </a:solidFill>
          <a:effectLst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2"/>
        </a:buClr>
        <a:buSzPct val="90000"/>
        <a:buFontTx/>
        <a:buNone/>
        <a:tabLst/>
        <a:defRPr sz="1800" b="1" kern="1200" spc="0" baseline="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5"/>
        </a:buClr>
        <a:buSzPct val="90000"/>
        <a:buFont typeface="Arial" panose="020B0604020202020204" pitchFamily="34" charset="0"/>
        <a:buChar char="•"/>
        <a:tabLst/>
        <a:defRPr sz="1200" b="0" kern="1200" spc="0" baseline="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5"/>
        </a:buClr>
        <a:buSzPct val="90000"/>
        <a:buFont typeface="Arial" panose="020B0604020202020204" pitchFamily="34" charset="0"/>
        <a:buChar char="•"/>
        <a:tabLst/>
        <a:defRPr sz="1200" b="0" kern="1200" spc="0" baseline="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5"/>
        </a:buClr>
        <a:buSzPct val="90000"/>
        <a:buFont typeface="Arial" panose="020B0604020202020204" pitchFamily="34" charset="0"/>
        <a:buChar char="•"/>
        <a:tabLst/>
        <a:defRPr sz="1200" b="0" kern="1200" spc="0" baseline="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accent5"/>
        </a:buClr>
        <a:buSzPct val="90000"/>
        <a:buFont typeface="Arial" panose="020B0604020202020204" pitchFamily="34" charset="0"/>
        <a:buChar char="•"/>
        <a:tabLst/>
        <a:defRPr sz="1200" b="0" kern="1200" spc="0" baseline="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7CEA4-FC2A-E307-F63B-C2D057D24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BF9C-AC3E-27BD-4CC5-E23384830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975" y="2079980"/>
            <a:ext cx="7222053" cy="2698040"/>
          </a:xfrm>
        </p:spPr>
        <p:txBody>
          <a:bodyPr/>
          <a:lstStyle/>
          <a:p>
            <a:r>
              <a:rPr lang="en-US" sz="4800" noProof="0" dirty="0"/>
              <a:t>Improving developer experience with .NET Aspire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BBF49-9A44-F797-BC2F-65A9860713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975" y="4938872"/>
            <a:ext cx="5430837" cy="1415772"/>
          </a:xfrm>
        </p:spPr>
        <p:txBody>
          <a:bodyPr/>
          <a:lstStyle/>
          <a:p>
            <a:r>
              <a:rPr lang="en-US" sz="2000" noProof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Anthony Simmon</a:t>
            </a:r>
          </a:p>
          <a:p>
            <a:endParaRPr lang="en-US" sz="20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sz="2000" noProof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sz="2000" noProof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8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57CE4B-9A39-741D-67FF-AAA20F18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GitHub Copilot</a:t>
            </a:r>
            <a:endParaRPr lang="fr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D5C3A0-53F0-4670-1C77-50D1A6C7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537" y="1171575"/>
            <a:ext cx="11718925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67284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A759A-6D27-45B0-0759-9B028906D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F963A5-4A59-1E32-3622-415E46CD8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GitHub Copilot</a:t>
            </a:r>
            <a:endParaRPr lang="fr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F1E27CD-C48B-6044-8646-AABD6523F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081" y="1258408"/>
            <a:ext cx="11653837" cy="540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05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0F54A-7C2F-A092-767C-E15AD629C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3503AB-BC7F-93E7-696A-002317DC5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dynamic resource graph</a:t>
            </a:r>
            <a:endParaRPr lang="fr-CA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3A92CA7-FCD8-790D-8A49-B3BFC7ADD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7868" y="1360968"/>
            <a:ext cx="8196263" cy="531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55556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93BCD-10F8-D3F2-D816-74D15F7D9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2C57-9205-4D61-CD2A-A77AFDF18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Demo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9E7CE-A039-A24E-4B45-8F5E023A46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225" y="4103081"/>
            <a:ext cx="6221100" cy="615553"/>
          </a:xfrm>
        </p:spPr>
        <p:txBody>
          <a:bodyPr/>
          <a:lstStyle/>
          <a:p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complex distributed system running in minutes</a:t>
            </a:r>
            <a:endParaRPr lang="en-US" sz="2000" noProof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74445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8469-7CEB-7CAD-E85D-92AE50C41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2FBBE-59FC-C754-62BA-C4C4AC93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7200" dirty="0"/>
              <a:t>Extensibility</a:t>
            </a:r>
            <a:endParaRPr lang="fr-CA" sz="7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6346773-B703-2698-C1EF-A7DE99C1AF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225" y="4307618"/>
            <a:ext cx="5430837" cy="307777"/>
          </a:xfrm>
        </p:spPr>
        <p:txBody>
          <a:bodyPr/>
          <a:lstStyle/>
          <a:p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Model anything your app needs</a:t>
            </a:r>
            <a:endParaRPr lang="en-US" sz="2000" noProof="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55873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A40AC-F1E3-28A8-07AB-A2C3D4D5E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9B1C33A-F944-25C6-438E-0B470371F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commands</a:t>
            </a:r>
            <a:endParaRPr lang="fr-CA" dirty="0"/>
          </a:p>
        </p:txBody>
      </p:sp>
      <p:pic>
        <p:nvPicPr>
          <p:cNvPr id="15" name="Picture 14" descr="A computer screen shot of a program code&#10;&#10;AI-generated content may be incorrect.">
            <a:extLst>
              <a:ext uri="{FF2B5EF4-FFF2-40B4-BE49-F238E27FC236}">
                <a16:creationId xmlns:a16="http://schemas.microsoft.com/office/drawing/2014/main" id="{E95EA1D9-3770-4BC2-5DBC-E8574B9B06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011"/>
          <a:stretch/>
        </p:blipFill>
        <p:spPr>
          <a:xfrm>
            <a:off x="128491" y="1416152"/>
            <a:ext cx="7175592" cy="52799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35D6E5-B403-81CB-8976-6484E01C21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27" t="23011" r="494"/>
          <a:stretch/>
        </p:blipFill>
        <p:spPr>
          <a:xfrm>
            <a:off x="7496175" y="1416152"/>
            <a:ext cx="4548284" cy="52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0135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7BB21-BAE2-6583-93E7-0C12BB88D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4583CA-66EC-4FFD-F116-E93E814F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architecture diagrams</a:t>
            </a:r>
            <a:endParaRPr lang="fr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2A0033-43E8-D534-F465-D9E0BB082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536" y="1862889"/>
            <a:ext cx="11782179" cy="48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6712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CF404-70B0-F981-2C36-DBBFE964E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022F453-D640-DF60-DD22-340E60A07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Persistent containers</a:t>
            </a:r>
            <a:endParaRPr lang="fr-CA" dirty="0"/>
          </a:p>
        </p:txBody>
      </p:sp>
      <p:pic>
        <p:nvPicPr>
          <p:cNvPr id="3" name="Picture 2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CC6272D9-8B76-25AF-FDAA-57E7F9E4E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2278"/>
            <a:ext cx="12192000" cy="49553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C1C16F-1005-CCC6-D4C9-0E879FF04CAD}"/>
              </a:ext>
            </a:extLst>
          </p:cNvPr>
          <p:cNvSpPr/>
          <p:nvPr/>
        </p:nvSpPr>
        <p:spPr bwMode="auto">
          <a:xfrm>
            <a:off x="2719135" y="3693694"/>
            <a:ext cx="7808495" cy="1010652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fr-CA" sz="20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0454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E6FDB-9937-2742-3EAF-E284BBB7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4581B7D-48F4-34D1-F7D0-B2A43716F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resource startup</a:t>
            </a:r>
            <a:endParaRPr lang="fr-CA" dirty="0"/>
          </a:p>
        </p:txBody>
      </p:sp>
      <p:pic>
        <p:nvPicPr>
          <p:cNvPr id="4" name="Picture 3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07337960-FC0A-A8A7-25C8-A89DD2D9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1071"/>
            <a:ext cx="12192000" cy="51749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D1015C-02CB-92CB-D4E6-470560FDA427}"/>
              </a:ext>
            </a:extLst>
          </p:cNvPr>
          <p:cNvSpPr/>
          <p:nvPr/>
        </p:nvSpPr>
        <p:spPr bwMode="auto">
          <a:xfrm>
            <a:off x="2358189" y="4896853"/>
            <a:ext cx="3188369" cy="433136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fr-CA" sz="20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90190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04203-6A7C-1DDB-B926-07AFFB78A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4F1067-CFF9-20D2-AEC0-6DC595B40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39" y="397965"/>
            <a:ext cx="11018520" cy="615553"/>
          </a:xfrm>
        </p:spPr>
        <p:txBody>
          <a:bodyPr/>
          <a:lstStyle/>
          <a:p>
            <a:pPr algn="l"/>
            <a:r>
              <a:rPr lang="en-US" dirty="0"/>
              <a:t>Custom resources</a:t>
            </a:r>
            <a:endParaRPr lang="fr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6E1464-253E-CF91-B3BF-BFCF0C4E34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601"/>
          <a:stretch/>
        </p:blipFill>
        <p:spPr>
          <a:xfrm>
            <a:off x="230513" y="1430626"/>
            <a:ext cx="11730973" cy="5174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21D8EE-D7DC-671C-023F-A105D2364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845" y="166938"/>
            <a:ext cx="3852819" cy="385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9305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E97C39-430C-AFF3-6006-891BF016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3" y="1359952"/>
            <a:ext cx="5607937" cy="1255001"/>
          </a:xfrm>
        </p:spPr>
        <p:txBody>
          <a:bodyPr anchor="t"/>
          <a:lstStyle/>
          <a:p>
            <a:r>
              <a:rPr lang="en-US" sz="6600" noProof="0" dirty="0"/>
              <a:t>About me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2A777-1753-B095-FE23-96DB7D6FF1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613" y="3006359"/>
            <a:ext cx="6562654" cy="1982146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Staff software developer at Workleap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.NET developer for 13 years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.NET Aspire enthusiast and blogger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noProof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Endorsed by the .NET Aspire team</a:t>
            </a:r>
          </a:p>
        </p:txBody>
      </p:sp>
      <p:pic>
        <p:nvPicPr>
          <p:cNvPr id="7" name="Picture 6" descr="A person smiling with arms crossed&#10;&#10;AI-generated content may be incorrect.">
            <a:extLst>
              <a:ext uri="{FF2B5EF4-FFF2-40B4-BE49-F238E27FC236}">
                <a16:creationId xmlns:a16="http://schemas.microsoft.com/office/drawing/2014/main" id="{218333D4-8F87-08B5-B219-A7814D18BD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45" t="-2" r="8112" b="22458"/>
          <a:stretch/>
        </p:blipFill>
        <p:spPr>
          <a:xfrm>
            <a:off x="7783668" y="1841360"/>
            <a:ext cx="2883093" cy="2883093"/>
          </a:xfrm>
          <a:prstGeom prst="ellipse">
            <a:avLst/>
          </a:prstGeom>
          <a:ln w="3175" cap="rnd">
            <a:solidFill>
              <a:schemeClr val="tx2">
                <a:lumMod val="90000"/>
                <a:lumOff val="1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13591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26F31-A81A-1B7B-67A6-9928E7C84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6F343E-BB69-D43C-BCBE-431801FB8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resource startup</a:t>
            </a:r>
            <a:endParaRPr lang="fr-CA" dirty="0"/>
          </a:p>
        </p:txBody>
      </p:sp>
      <p:pic>
        <p:nvPicPr>
          <p:cNvPr id="3" name="Picture 2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C0CE134D-61B7-32A4-4BA9-0AF7200F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" y="807130"/>
            <a:ext cx="11508828" cy="631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9394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8888A-AFB1-58AA-7D78-AE7CB1BB0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546C2C-B25C-AA04-7B93-E8315470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Imagination is the limit</a:t>
            </a:r>
            <a:endParaRPr lang="fr-CA" dirty="0"/>
          </a:p>
        </p:txBody>
      </p:sp>
      <p:pic>
        <p:nvPicPr>
          <p:cNvPr id="9" name="Picture 8" descr="A screenshot of a screenshot of a computer room&#10;&#10;AI-generated content may be incorrect.">
            <a:extLst>
              <a:ext uri="{FF2B5EF4-FFF2-40B4-BE49-F238E27FC236}">
                <a16:creationId xmlns:a16="http://schemas.microsoft.com/office/drawing/2014/main" id="{97936F09-F386-1C43-C4AF-ED74A82A5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1373184"/>
            <a:ext cx="964882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541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33596-91CD-1DAA-24D9-E9CB2652A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4F5B46-2D5E-3997-4A95-8D5EAC9A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.NET Aspire at Workleap</a:t>
            </a:r>
            <a:endParaRPr lang="fr-CA" dirty="0"/>
          </a:p>
        </p:txBody>
      </p:sp>
      <p:pic>
        <p:nvPicPr>
          <p:cNvPr id="5" name="Picture 4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74B428E3-6912-9016-03E0-CFC2FC071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58" y="1213164"/>
            <a:ext cx="9712084" cy="548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704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CFDD6-E740-202F-88E1-7E55C7C60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FE60CF-8791-C3A3-D4B7-5765A7DEF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.NET Aspire at Workleap</a:t>
            </a:r>
            <a:endParaRPr lang="fr-CA" dirty="0"/>
          </a:p>
        </p:txBody>
      </p:sp>
      <p:pic>
        <p:nvPicPr>
          <p:cNvPr id="8" name="Picture 7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3762FA8D-135E-AF81-31B5-DA8550585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01" y="1195057"/>
            <a:ext cx="10294597" cy="548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7626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5230-E8B0-41BC-06E2-A6B78390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.NET Aspire to Bitwarden</a:t>
            </a:r>
            <a:endParaRPr lang="fr-CA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2ED7EC3-184C-A07D-1CF0-402B9D925B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61" b="6615"/>
          <a:stretch/>
        </p:blipFill>
        <p:spPr>
          <a:xfrm>
            <a:off x="272414" y="1264097"/>
            <a:ext cx="11647172" cy="54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123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33893-84C6-DEDA-1179-EE49B7B31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4CB7-4FC7-E466-DFAF-6AB86A059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71" y="1786397"/>
            <a:ext cx="6367270" cy="961802"/>
          </a:xfrm>
        </p:spPr>
        <p:txBody>
          <a:bodyPr/>
          <a:lstStyle/>
          <a:p>
            <a:r>
              <a:rPr lang="en-US" dirty="0"/>
              <a:t>What’s next</a:t>
            </a:r>
            <a:endParaRPr lang="fr-CA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249FB7E-627D-B7B2-EDC9-8CEB74731F85}"/>
              </a:ext>
            </a:extLst>
          </p:cNvPr>
          <p:cNvSpPr txBox="1">
            <a:spLocks/>
          </p:cNvSpPr>
          <p:nvPr/>
        </p:nvSpPr>
        <p:spPr>
          <a:xfrm>
            <a:off x="582171" y="3263108"/>
            <a:ext cx="6562654" cy="198214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Tx/>
              <a:buNone/>
              <a:tabLst/>
              <a:defRPr sz="1800" b="1" kern="1200" spc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tabLst/>
              <a:defRPr sz="1200" b="0" kern="1200" spc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tabLst/>
              <a:defRPr sz="1200" b="0" kern="1200" spc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tabLst/>
              <a:defRPr sz="1200" b="0" kern="1200" spc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  <a:tabLst/>
              <a:defRPr sz="1200" b="0" kern="1200" spc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.NET Aspire SDK in other languages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Aspire becomes a “standalone” thing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Abstracting CI / CD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Persistent app host across runs</a:t>
            </a:r>
          </a:p>
        </p:txBody>
      </p:sp>
    </p:spTree>
    <p:extLst>
      <p:ext uri="{BB962C8B-B14F-4D97-AF65-F5344CB8AC3E}">
        <p14:creationId xmlns:p14="http://schemas.microsoft.com/office/powerpoint/2010/main" val="38936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7FB04-015B-A5B7-1CC0-79D3DAA8D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84FF-80D8-C455-5434-00785610D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0A7FA-36D6-5A5C-E043-D5B280E22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171" y="4113481"/>
            <a:ext cx="5430837" cy="1606594"/>
          </a:xfrm>
        </p:spPr>
        <p:txBody>
          <a:bodyPr/>
          <a:lstStyle/>
          <a:p>
            <a:r>
              <a:rPr lang="en-US" noProof="0" dirty="0"/>
              <a:t>anthonysimmon.com</a:t>
            </a:r>
          </a:p>
          <a:p>
            <a:endParaRPr lang="en-US" dirty="0"/>
          </a:p>
          <a:p>
            <a:r>
              <a:rPr lang="en-US" noProof="0" dirty="0"/>
              <a:t>x.com/asimmon971</a:t>
            </a:r>
          </a:p>
          <a:p>
            <a:endParaRPr lang="en-US" dirty="0"/>
          </a:p>
          <a:p>
            <a:r>
              <a:rPr lang="en-US" noProof="0" dirty="0"/>
              <a:t>bsky.app/profile/anthonysimmon.com</a:t>
            </a:r>
          </a:p>
        </p:txBody>
      </p:sp>
    </p:spTree>
    <p:extLst>
      <p:ext uri="{BB962C8B-B14F-4D97-AF65-F5344CB8AC3E}">
        <p14:creationId xmlns:p14="http://schemas.microsoft.com/office/powerpoint/2010/main" val="55169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6E9890-439F-54DF-B294-7D3BC97D1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71" y="1786397"/>
            <a:ext cx="6367270" cy="1923604"/>
          </a:xfrm>
        </p:spPr>
        <p:txBody>
          <a:bodyPr/>
          <a:lstStyle/>
          <a:p>
            <a:r>
              <a:rPr lang="en-US" noProof="0" dirty="0"/>
              <a:t>Onboarding challenges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E2389-6E8A-B03C-742B-8CE3173B6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171" y="4027885"/>
            <a:ext cx="5430837" cy="307777"/>
          </a:xfrm>
        </p:spPr>
        <p:txBody>
          <a:bodyPr/>
          <a:lstStyle/>
          <a:p>
            <a:r>
              <a:rPr lang="en-US" sz="2000" noProof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It gets ugly quick</a:t>
            </a:r>
          </a:p>
        </p:txBody>
      </p:sp>
    </p:spTree>
    <p:extLst>
      <p:ext uri="{BB962C8B-B14F-4D97-AF65-F5344CB8AC3E}">
        <p14:creationId xmlns:p14="http://schemas.microsoft.com/office/powerpoint/2010/main" val="9649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D790257-1BF0-CBA5-D0CD-BF59FD798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456" y="2096113"/>
            <a:ext cx="8307075" cy="1739080"/>
          </a:xfrm>
        </p:spPr>
        <p:txBody>
          <a:bodyPr/>
          <a:lstStyle/>
          <a:p>
            <a:pPr algn="ctr"/>
            <a:r>
              <a:rPr lang="en-US" sz="7200" noProof="0" dirty="0"/>
              <a:t>The costs are real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4669722-8B47-A335-7EF2-A75546AC19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0576" y="4265665"/>
            <a:ext cx="5430837" cy="923330"/>
          </a:xfrm>
        </p:spPr>
        <p:txBody>
          <a:bodyPr/>
          <a:lstStyle/>
          <a:p>
            <a:pPr algn="ctr"/>
            <a:r>
              <a:rPr lang="en-US" sz="2000" noProof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Companies lose billions annually due to inefficient onboarding and delayed productivity</a:t>
            </a:r>
          </a:p>
        </p:txBody>
      </p:sp>
    </p:spTree>
    <p:extLst>
      <p:ext uri="{BB962C8B-B14F-4D97-AF65-F5344CB8AC3E}">
        <p14:creationId xmlns:p14="http://schemas.microsoft.com/office/powerpoint/2010/main" val="34576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BF5A293-37FA-8794-6B9B-2EF41A65A6ED}"/>
              </a:ext>
            </a:extLst>
          </p:cNvPr>
          <p:cNvSpPr txBox="1"/>
          <p:nvPr/>
        </p:nvSpPr>
        <p:spPr>
          <a:xfrm flipH="1">
            <a:off x="2862270" y="2044005"/>
            <a:ext cx="6467459" cy="27699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en-US" sz="6000" b="1" i="0" u="none" strike="noStrike" kern="1200" cap="none" spc="-300" normalizeH="0" baseline="0" noProof="0" dirty="0">
                <a:ln w="3175">
                  <a:noFill/>
                </a:ln>
                <a:solidFill>
                  <a:schemeClr val="bg1"/>
                </a:solidFill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What if… we could hit F5 and hit the ground</a:t>
            </a:r>
            <a:r>
              <a:rPr lang="en-US" sz="6000" b="1" spc="-300" dirty="0">
                <a:ln w="3175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running?</a:t>
            </a:r>
            <a:endParaRPr lang="fr-CA" sz="1600" dirty="0" err="1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9384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B2D9A-4126-4598-5218-A258BCDFC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4345F61-41D6-28C3-2433-2074185AF2A2}"/>
              </a:ext>
            </a:extLst>
          </p:cNvPr>
          <p:cNvSpPr txBox="1">
            <a:spLocks/>
          </p:cNvSpPr>
          <p:nvPr/>
        </p:nvSpPr>
        <p:spPr>
          <a:xfrm>
            <a:off x="678180" y="4482269"/>
            <a:ext cx="3108960" cy="1645920"/>
          </a:xfrm>
          <a:prstGeom prst="rect">
            <a:avLst/>
          </a:prstGeom>
        </p:spPr>
        <p:txBody>
          <a:bodyPr lIns="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Open-source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Templates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Integrations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7E7D4A8-CE0A-9A2C-86B8-5DF91DC2B3F4}"/>
              </a:ext>
            </a:extLst>
          </p:cNvPr>
          <p:cNvSpPr txBox="1">
            <a:spLocks/>
          </p:cNvSpPr>
          <p:nvPr/>
        </p:nvSpPr>
        <p:spPr>
          <a:xfrm>
            <a:off x="4541520" y="4482269"/>
            <a:ext cx="3108960" cy="1645920"/>
          </a:xfrm>
          <a:prstGeom prst="rect">
            <a:avLst/>
          </a:prstGeom>
        </p:spPr>
        <p:txBody>
          <a:bodyPr lIns="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Service discovery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Developer dashboard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Logs, metrics,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distributed traces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ECC39D-D0DF-E533-71A3-FC0490E53A17}"/>
              </a:ext>
            </a:extLst>
          </p:cNvPr>
          <p:cNvSpPr txBox="1">
            <a:spLocks/>
          </p:cNvSpPr>
          <p:nvPr/>
        </p:nvSpPr>
        <p:spPr>
          <a:xfrm>
            <a:off x="8404860" y="4482269"/>
            <a:ext cx="3108960" cy="1645920"/>
          </a:xfrm>
          <a:prstGeom prst="rect">
            <a:avLst/>
          </a:prstGeom>
        </p:spPr>
        <p:txBody>
          <a:bodyPr lIns="0" r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Single command run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App topology in C#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Cloud deployment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8BEEA-D30C-BFF9-315A-C55CEBD01AC6}"/>
              </a:ext>
            </a:extLst>
          </p:cNvPr>
          <p:cNvSpPr txBox="1"/>
          <p:nvPr/>
        </p:nvSpPr>
        <p:spPr>
          <a:xfrm>
            <a:off x="586740" y="3597721"/>
            <a:ext cx="3291840" cy="731520"/>
          </a:xfrm>
          <a:prstGeom prst="roundRect">
            <a:avLst>
              <a:gd name="adj" fmla="val 50000"/>
            </a:avLst>
          </a:prstGeom>
          <a:gradFill>
            <a:gsLst>
              <a:gs pos="85000">
                <a:srgbClr val="6C1CB2"/>
              </a:gs>
              <a:gs pos="0">
                <a:srgbClr val="C03BC4"/>
              </a:gs>
            </a:gsLst>
            <a:path path="circle">
              <a:fillToRect l="100000" t="100000"/>
            </a:path>
          </a:gradFill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defTabSz="914367" fontAlgn="base">
              <a:spcBef>
                <a:spcPct val="0"/>
              </a:spcBef>
              <a:spcAft>
                <a:spcPct val="0"/>
              </a:spcAft>
              <a:defRPr b="1" kern="0">
                <a:ln w="3175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46" defTabSz="1828891">
              <a:defRPr sz="3600"/>
            </a:lvl2pPr>
            <a:lvl3pPr marL="1828891" defTabSz="1828891">
              <a:defRPr sz="3600"/>
            </a:lvl3pPr>
            <a:lvl4pPr marL="2743337" defTabSz="1828891">
              <a:defRPr sz="3600"/>
            </a:lvl4pPr>
            <a:lvl5pPr marL="3657783" defTabSz="1828891">
              <a:defRPr sz="3600"/>
            </a:lvl5pPr>
            <a:lvl6pPr marL="4572229" defTabSz="1828891">
              <a:defRPr sz="3600"/>
            </a:lvl6pPr>
            <a:lvl7pPr marL="5486674" defTabSz="1828891">
              <a:defRPr sz="3600"/>
            </a:lvl7pPr>
            <a:lvl8pPr marL="6401120" defTabSz="1828891">
              <a:defRPr sz="3600"/>
            </a:lvl8pPr>
            <a:lvl9pPr marL="7315566" defTabSz="1828891">
              <a:defRPr sz="3600"/>
            </a:lvl9pPr>
          </a:lstStyle>
          <a:p>
            <a:pPr algn="ctr"/>
            <a:r>
              <a:rPr lang="en-US" sz="2400" noProof="0" dirty="0"/>
              <a:t>Get started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D1B4BA-1A6C-2B5D-A64F-F21C3098E96C}"/>
              </a:ext>
            </a:extLst>
          </p:cNvPr>
          <p:cNvSpPr txBox="1"/>
          <p:nvPr/>
        </p:nvSpPr>
        <p:spPr>
          <a:xfrm>
            <a:off x="4450080" y="3597721"/>
            <a:ext cx="3291840" cy="731520"/>
          </a:xfrm>
          <a:prstGeom prst="roundRect">
            <a:avLst>
              <a:gd name="adj" fmla="val 50000"/>
            </a:avLst>
          </a:prstGeom>
          <a:gradFill>
            <a:gsLst>
              <a:gs pos="85000">
                <a:srgbClr val="6C1CB2"/>
              </a:gs>
              <a:gs pos="0">
                <a:srgbClr val="C03BC4"/>
              </a:gs>
            </a:gsLst>
            <a:path path="circle">
              <a:fillToRect l="100000" t="100000"/>
            </a:path>
          </a:gradFill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defTabSz="914367" fontAlgn="base">
              <a:spcBef>
                <a:spcPct val="0"/>
              </a:spcBef>
              <a:spcAft>
                <a:spcPct val="0"/>
              </a:spcAft>
              <a:defRPr b="1" kern="0">
                <a:ln w="3175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46" defTabSz="1828891">
              <a:defRPr sz="3600"/>
            </a:lvl2pPr>
            <a:lvl3pPr marL="1828891" defTabSz="1828891">
              <a:defRPr sz="3600"/>
            </a:lvl3pPr>
            <a:lvl4pPr marL="2743337" defTabSz="1828891">
              <a:defRPr sz="3600"/>
            </a:lvl4pPr>
            <a:lvl5pPr marL="3657783" defTabSz="1828891">
              <a:defRPr sz="3600"/>
            </a:lvl5pPr>
            <a:lvl6pPr marL="4572229" defTabSz="1828891">
              <a:defRPr sz="3600"/>
            </a:lvl6pPr>
            <a:lvl7pPr marL="5486674" defTabSz="1828891">
              <a:defRPr sz="3600"/>
            </a:lvl7pPr>
            <a:lvl8pPr marL="6401120" defTabSz="1828891">
              <a:defRPr sz="3600"/>
            </a:lvl8pPr>
            <a:lvl9pPr marL="7315566" defTabSz="1828891">
              <a:defRPr sz="3600"/>
            </a:lvl9pPr>
          </a:lstStyle>
          <a:p>
            <a:pPr algn="ctr"/>
            <a:r>
              <a:rPr lang="en-US" sz="2400" noProof="0" dirty="0"/>
              <a:t>To build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6AFCFE-2089-9CD3-6A0F-994FCDD83AF3}"/>
              </a:ext>
            </a:extLst>
          </p:cNvPr>
          <p:cNvSpPr txBox="1"/>
          <p:nvPr/>
        </p:nvSpPr>
        <p:spPr>
          <a:xfrm>
            <a:off x="8313420" y="3597721"/>
            <a:ext cx="3291840" cy="731520"/>
          </a:xfrm>
          <a:prstGeom prst="roundRect">
            <a:avLst>
              <a:gd name="adj" fmla="val 50000"/>
            </a:avLst>
          </a:prstGeom>
          <a:gradFill>
            <a:gsLst>
              <a:gs pos="85000">
                <a:srgbClr val="6C1CB2"/>
              </a:gs>
              <a:gs pos="0">
                <a:srgbClr val="C03BC4"/>
              </a:gs>
            </a:gsLst>
            <a:path path="circle">
              <a:fillToRect l="100000" t="100000"/>
            </a:path>
          </a:gradFill>
          <a:effectLst/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defTabSz="914367" fontAlgn="base">
              <a:spcBef>
                <a:spcPct val="0"/>
              </a:spcBef>
              <a:spcAft>
                <a:spcPct val="0"/>
              </a:spcAft>
              <a:defRPr b="1" kern="0">
                <a:ln w="3175">
                  <a:noFill/>
                </a:ln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914446" defTabSz="1828891">
              <a:defRPr sz="3600"/>
            </a:lvl2pPr>
            <a:lvl3pPr marL="1828891" defTabSz="1828891">
              <a:defRPr sz="3600"/>
            </a:lvl3pPr>
            <a:lvl4pPr marL="2743337" defTabSz="1828891">
              <a:defRPr sz="3600"/>
            </a:lvl4pPr>
            <a:lvl5pPr marL="3657783" defTabSz="1828891">
              <a:defRPr sz="3600"/>
            </a:lvl5pPr>
            <a:lvl6pPr marL="4572229" defTabSz="1828891">
              <a:defRPr sz="3600"/>
            </a:lvl6pPr>
            <a:lvl7pPr marL="5486674" defTabSz="1828891">
              <a:defRPr sz="3600"/>
            </a:lvl7pPr>
            <a:lvl8pPr marL="6401120" defTabSz="1828891">
              <a:defRPr sz="3600"/>
            </a:lvl8pPr>
            <a:lvl9pPr marL="7315566" defTabSz="1828891">
              <a:defRPr sz="3600"/>
            </a:lvl9pPr>
          </a:lstStyle>
          <a:p>
            <a:pPr algn="ctr"/>
            <a:r>
              <a:rPr lang="en-US" sz="2400" noProof="0" dirty="0"/>
              <a:t>To deploy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F6787-D1BC-AF0F-49C3-98510D1416A6}"/>
              </a:ext>
            </a:extLst>
          </p:cNvPr>
          <p:cNvSpPr txBox="1"/>
          <p:nvPr/>
        </p:nvSpPr>
        <p:spPr>
          <a:xfrm>
            <a:off x="3261360" y="824398"/>
            <a:ext cx="5669280" cy="2103120"/>
          </a:xfrm>
          <a:prstGeom prst="roundRect">
            <a:avLst>
              <a:gd name="adj" fmla="val 50000"/>
            </a:avLst>
          </a:prstGeom>
          <a:solidFill>
            <a:srgbClr val="F4F3F5"/>
          </a:solidFill>
          <a:ln w="38100">
            <a:noFill/>
          </a:ln>
          <a:effectLst>
            <a:outerShdw blurRad="101600" dist="76200" dir="2700000" algn="tl" rotWithShape="0">
              <a:srgbClr val="562920">
                <a:alpha val="14902"/>
              </a:srgbClr>
            </a:outerShdw>
          </a:effectLst>
        </p:spPr>
        <p:txBody>
          <a:bodyPr wrap="square" lIns="0" tIns="45714" rIns="0" bIns="45714" anchor="b" anchorCtr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48" b="1" i="0" u="none" strike="noStrike" kern="0" cap="none" spc="-75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591F73-CBAA-8770-9AEB-9B86472C9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27" y="1282270"/>
            <a:ext cx="4414947" cy="11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2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0.04606 L -2.91667E-6 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06 L 0 2.22222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0.04606 L 3.125E-6 2.22222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1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31CF-947A-2FD5-B979-F77FB2803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using .NET Aspire?</a:t>
            </a: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15669-6C1C-08EC-E3C1-7DECA673D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804" y="1364355"/>
            <a:ext cx="9864392" cy="52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7460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27BA6-7568-FAD1-AED9-1754DF608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9C81752F-B3AF-EF9B-A644-75940A65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9" y="0"/>
            <a:ext cx="12149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57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A206-E98F-19F2-23A8-2014DBE7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71" y="2189877"/>
            <a:ext cx="6367270" cy="961802"/>
          </a:xfrm>
        </p:spPr>
        <p:txBody>
          <a:bodyPr anchor="t"/>
          <a:lstStyle/>
          <a:p>
            <a:r>
              <a:rPr lang="en-US" sz="7200" dirty="0"/>
              <a:t>New features</a:t>
            </a:r>
            <a:endParaRPr lang="fr-CA" sz="72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F9E1A40-720C-F772-0D72-A289877A2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2171" y="3398545"/>
            <a:ext cx="5430837" cy="307777"/>
          </a:xfrm>
        </p:spPr>
        <p:txBody>
          <a:bodyPr/>
          <a:lstStyle/>
          <a:p>
            <a:r>
              <a:rPr lang="en-US" sz="2000" noProof="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Improved developer experience</a:t>
            </a:r>
          </a:p>
        </p:txBody>
      </p:sp>
    </p:spTree>
    <p:extLst>
      <p:ext uri="{BB962C8B-B14F-4D97-AF65-F5344CB8AC3E}">
        <p14:creationId xmlns:p14="http://schemas.microsoft.com/office/powerpoint/2010/main" val="93574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Azure 2023 Template">
  <a:themeElements>
    <a:clrScheme name="Custom 20">
      <a:dk1>
        <a:srgbClr val="333333"/>
      </a:dk1>
      <a:lt1>
        <a:srgbClr val="FFFFFF"/>
      </a:lt1>
      <a:dk2>
        <a:srgbClr val="190449"/>
      </a:dk2>
      <a:lt2>
        <a:srgbClr val="FAFAFA"/>
      </a:lt2>
      <a:accent1>
        <a:srgbClr val="4F2BD3"/>
      </a:accent1>
      <a:accent2>
        <a:srgbClr val="E566CC"/>
      </a:accent2>
      <a:accent3>
        <a:srgbClr val="FA94A1"/>
      </a:accent3>
      <a:accent4>
        <a:srgbClr val="29C2D0"/>
      </a:accent4>
      <a:accent5>
        <a:srgbClr val="D502AA"/>
      </a:accent5>
      <a:accent6>
        <a:srgbClr val="0B6BFF"/>
      </a:accent6>
      <a:hlink>
        <a:srgbClr val="502AD4"/>
      </a:hlink>
      <a:folHlink>
        <a:srgbClr val="D502AA"/>
      </a:folHlink>
    </a:clrScheme>
    <a:fontScheme name="Custom 4">
      <a:majorFont>
        <a:latin typeface="Segoe Sans Text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662DC8C9-CFC0-405F-82A1-B248626FCAE6}" vid="{49C91371-712F-49B7-AFEB-59DA86371D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238</Words>
  <Application>Microsoft Office PowerPoint</Application>
  <PresentationFormat>Widescreen</PresentationFormat>
  <Paragraphs>82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Open Sans</vt:lpstr>
      <vt:lpstr>Open Sans Semibold</vt:lpstr>
      <vt:lpstr>Segoe Sans Text</vt:lpstr>
      <vt:lpstr>Segoe UI</vt:lpstr>
      <vt:lpstr>Segoe UI Semibold</vt:lpstr>
      <vt:lpstr>Wingdings</vt:lpstr>
      <vt:lpstr>1_Azure 2023 Template</vt:lpstr>
      <vt:lpstr>Improving developer experience with .NET Aspire</vt:lpstr>
      <vt:lpstr>About me</vt:lpstr>
      <vt:lpstr>Onboarding challenges</vt:lpstr>
      <vt:lpstr>The costs are real</vt:lpstr>
      <vt:lpstr>PowerPoint Presentation</vt:lpstr>
      <vt:lpstr>PowerPoint Presentation</vt:lpstr>
      <vt:lpstr>Who’s using .NET Aspire?</vt:lpstr>
      <vt:lpstr>PowerPoint Presentation</vt:lpstr>
      <vt:lpstr>New features</vt:lpstr>
      <vt:lpstr>GitHub Copilot</vt:lpstr>
      <vt:lpstr>GitHub Copilot</vt:lpstr>
      <vt:lpstr>Interactive dynamic resource graph</vt:lpstr>
      <vt:lpstr>Demo</vt:lpstr>
      <vt:lpstr>Extensibility</vt:lpstr>
      <vt:lpstr>Custom commands</vt:lpstr>
      <vt:lpstr>Static architecture diagrams</vt:lpstr>
      <vt:lpstr>Persistent containers</vt:lpstr>
      <vt:lpstr>Explicit resource startup</vt:lpstr>
      <vt:lpstr>Custom resources</vt:lpstr>
      <vt:lpstr>Explicit resource startup</vt:lpstr>
      <vt:lpstr>Imagination is the limit</vt:lpstr>
      <vt:lpstr>.NET Aspire at Workleap</vt:lpstr>
      <vt:lpstr>.NET Aspire at Workleap</vt:lpstr>
      <vt:lpstr>Adding .NET Aspire to Bitwarden</vt:lpstr>
      <vt:lpstr>What’s next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2025-06-11T01:02:27Z</dcterms:created>
  <dcterms:modified xsi:type="dcterms:W3CDTF">2025-06-11T01:04:30Z</dcterms:modified>
</cp:coreProperties>
</file>